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1" r:id="rId9"/>
    <p:sldId id="260" r:id="rId10"/>
    <p:sldId id="259" r:id="rId11"/>
    <p:sldId id="257" r:id="rId12"/>
    <p:sldId id="274" r:id="rId13"/>
    <p:sldId id="270" r:id="rId14"/>
    <p:sldId id="284" r:id="rId15"/>
    <p:sldId id="285" r:id="rId16"/>
    <p:sldId id="276" r:id="rId17"/>
    <p:sldId id="277" r:id="rId18"/>
    <p:sldId id="278" r:id="rId19"/>
    <p:sldId id="273" r:id="rId20"/>
    <p:sldId id="272" r:id="rId21"/>
    <p:sldId id="271" r:id="rId22"/>
    <p:sldId id="280" r:id="rId23"/>
    <p:sldId id="279" r:id="rId24"/>
    <p:sldId id="275" r:id="rId25"/>
    <p:sldId id="282" r:id="rId26"/>
    <p:sldId id="281" r:id="rId2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374" autoAdjust="0"/>
  </p:normalViewPr>
  <p:slideViewPr>
    <p:cSldViewPr snapToGrid="0">
      <p:cViewPr varScale="1">
        <p:scale>
          <a:sx n="87" d="100"/>
          <a:sy n="87" d="100"/>
        </p:scale>
        <p:origin x="-143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D48E-C68B-4F23-9D19-7FA6B1EB06C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697D-90F9-420A-92D7-83DB5CE5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1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67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данный</a:t>
            </a:r>
            <a:r>
              <a:rPr lang="ru-RU" baseline="0" dirty="0" smtClean="0"/>
              <a:t> момент законодательство РФ не предусматривает отказ от использования либо ограничения использования  пластиковых материалов. Главное внимание сосредоточено на проблеме переработки отходов.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88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регулирование</a:t>
            </a:r>
            <a:r>
              <a:rPr lang="ru-RU" baseline="0" dirty="0" smtClean="0"/>
              <a:t> вопроса обращения с отходами в РФ</a:t>
            </a:r>
            <a:endParaRPr lang="ru-RU" dirty="0" smtClean="0"/>
          </a:p>
          <a:p>
            <a:r>
              <a:rPr lang="ru-RU" dirty="0" smtClean="0"/>
              <a:t>Под утилизацией отходов понимается их использование для производства товаров (продукции), выполнения работ, оказания услуг, включая повторное применение отходов, в том числе повторное применение отходов по прямому назначению (</a:t>
            </a:r>
            <a:r>
              <a:rPr lang="ru-RU" b="1" dirty="0" err="1" smtClean="0"/>
              <a:t>рециклинг</a:t>
            </a:r>
            <a:r>
              <a:rPr lang="ru-RU" dirty="0" smtClean="0"/>
              <a:t>), их возврат в производственный цикл после соответствующей подготовки (</a:t>
            </a:r>
            <a:r>
              <a:rPr lang="ru-RU" b="1" dirty="0" smtClean="0"/>
              <a:t>регенерация</a:t>
            </a:r>
            <a:r>
              <a:rPr lang="ru-RU" dirty="0" smtClean="0"/>
              <a:t>), извлечение полезных компонентов для их повторного применения (</a:t>
            </a:r>
            <a:r>
              <a:rPr lang="ru-RU" b="1" dirty="0" smtClean="0"/>
              <a:t>рекуперация</a:t>
            </a:r>
            <a:r>
              <a:rPr lang="ru-RU" dirty="0" smtClean="0"/>
              <a:t>), а также использование твердых коммунальных отходов в качестве возобновляемого источника энергии (вторичных энергетических ресурсов) (ст. 1 Закона об отходах).</a:t>
            </a:r>
          </a:p>
          <a:p>
            <a:endParaRPr lang="ru-RU" dirty="0" smtClean="0"/>
          </a:p>
          <a:p>
            <a:r>
              <a:rPr lang="ru-RU" dirty="0" smtClean="0"/>
              <a:t>Распоряжением Правительства утвержден перечень товаров, подлежащих утилизации после утраты ими потребительских свойств, а также перечень упаковки товаров, подлежащей утилизации после утраты ею потребительских свойств. Распоряжение содержит достаточно</a:t>
            </a:r>
            <a:r>
              <a:rPr lang="ru-RU" baseline="0" dirty="0" smtClean="0"/>
              <a:t> большой перечень товаров, подлежащих утилизации, а также видов упаковки. </a:t>
            </a:r>
            <a:r>
              <a:rPr lang="ru-RU" b="1" i="0" baseline="0" dirty="0" smtClean="0"/>
              <a:t>Например, пластмассовая, полиэтиленовая упаковка. </a:t>
            </a:r>
            <a:endParaRPr lang="ru-RU" b="1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61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регулирование обращения с отходами на территории Свердловской области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0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</a:t>
            </a:r>
            <a:r>
              <a:rPr lang="ru-RU" baseline="0" dirty="0" smtClean="0"/>
              <a:t> в презентации рассмотрим, какими возможностями по раздельному сбору мусора могут воспользоваться жители Свердловской области.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58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Сортировка мусора важна с целью последующей</a:t>
            </a:r>
            <a:r>
              <a:rPr lang="ru-RU" baseline="0" dirty="0" smtClean="0"/>
              <a:t> переработки.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524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правильно отсортированного и переработанного мусора можно создать новые вещи.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64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Например, международной организацией «Гринпис» создана электронная карта пунктов приема вторичного сырья</a:t>
            </a:r>
            <a:r>
              <a:rPr lang="ru-RU" baseline="0" dirty="0" smtClean="0"/>
              <a:t> с целью его последующей переработки. </a:t>
            </a:r>
          </a:p>
          <a:p>
            <a:r>
              <a:rPr lang="ru-RU" dirty="0" smtClean="0"/>
              <a:t>Главная цель карты — помочь быстро сориентироваться и найти нужные объекты.  Всего в России 13 558 пунктов раздельного сбора мусора, из них 4 626 находятся в Москве и 1 728 в Петербурге. </a:t>
            </a:r>
          </a:p>
          <a:p>
            <a:r>
              <a:rPr lang="ru-RU" dirty="0" smtClean="0"/>
              <a:t>Все точки сбора мусора обозначены на карте. Прямо на главной странице можно выбрать, что именно вы хотите сдать на переработку: пластик, стекло, металл, упаковку, батарейки, лампочки, что-либо еще. Если выбрать две фракции, будут видны пункты, в которых принимают обе. В описании каждой конкретной точки указано, какие именно виды мусора принимают на переработку неподалеку от вас.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223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457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351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Обязанность по созданию и содержанию мест (площадок) накопления ТКО, включая обслуживание и очистку мусоропроводов, мусороприемных камер, в том числе по выкату контейнеров из мусороприемных камер до мест накопления ТКО, контейнерных площадок, расположенных на земельных участках, входящих в общедомовое имущество, возлагается на следующих лиц:</a:t>
            </a:r>
          </a:p>
          <a:p>
            <a:pPr marL="0" indent="0">
              <a:buFontTx/>
              <a:buNone/>
            </a:pPr>
            <a:r>
              <a:rPr lang="ru-RU" dirty="0" smtClean="0"/>
              <a:t>- собственников земельных участков, на которых расположены места (площадки) накопления ТКО, </a:t>
            </a:r>
          </a:p>
          <a:p>
            <a:pPr marL="0" indent="0">
              <a:buFontTx/>
              <a:buNone/>
            </a:pPr>
            <a:r>
              <a:rPr lang="ru-RU" dirty="0" smtClean="0"/>
              <a:t>- органы местного самоуправления, создавшие места (площадки) накопления ТКО в соответствии с действующим законодательством, </a:t>
            </a:r>
          </a:p>
          <a:p>
            <a:pPr marL="0" indent="0">
              <a:buFontTx/>
              <a:buNone/>
            </a:pPr>
            <a:r>
              <a:rPr lang="ru-RU" dirty="0" smtClean="0"/>
              <a:t>- лиц, осуществляющих управление МКД, в том числе самих собственников, если они осуществляют непосредственное управление МКД. </a:t>
            </a:r>
          </a:p>
          <a:p>
            <a:pPr marL="0" indent="0">
              <a:buFontTx/>
              <a:buNone/>
            </a:pPr>
            <a:r>
              <a:rPr lang="ru-RU" dirty="0" smtClean="0"/>
              <a:t>Согласно действующему законодательству, </a:t>
            </a:r>
            <a:r>
              <a:rPr lang="ru-RU" b="1" dirty="0" smtClean="0"/>
              <a:t>региональный оператор несет ответственность за обращение с ТКО </a:t>
            </a:r>
            <a:r>
              <a:rPr lang="ru-RU" dirty="0" smtClean="0"/>
              <a:t>с момента погрузки таких отходов в мусоровоз. При этом погрузка ТКО включает в себя уборку мест погрузки ТКО, под которой понимаются действия по подбору оброненных (просыпавшихся и др.) при погрузке ТКО и перемещению их в мусоровоз. Таким образом, действия по подбору оброненных (просыпавшихся и др.) при погрузке ТКО и перемещению их в мусоровоз, является обязанностью регионального оператора.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66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15 марта каждого года отмечается Всемирный день прав потребителей. Международная организация потребителей (CI) объявила, что девизом Всемирного дня прав потребителей в 2021 году является «Борьба с загрязнением пластиковыми материалами» («</a:t>
            </a:r>
            <a:r>
              <a:rPr lang="ru-RU" dirty="0" err="1" smtClean="0"/>
              <a:t>Tackling</a:t>
            </a:r>
            <a:r>
              <a:rPr lang="ru-RU" dirty="0" smtClean="0"/>
              <a:t> </a:t>
            </a:r>
            <a:r>
              <a:rPr lang="ru-RU" dirty="0" err="1" smtClean="0"/>
              <a:t>Plastic</a:t>
            </a:r>
            <a:r>
              <a:rPr lang="ru-RU" dirty="0" smtClean="0"/>
              <a:t> </a:t>
            </a:r>
            <a:r>
              <a:rPr lang="ru-RU" dirty="0" err="1" smtClean="0"/>
              <a:t>Pollution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Борьба с загрязнением пластиком - это глобальная проблема, требующая скоординированных международных решений.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78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оказание услуги по вывозу ТКО ненадлежащего качества</a:t>
            </a:r>
            <a:r>
              <a:rPr lang="ru-RU" baseline="0" dirty="0" smtClean="0"/>
              <a:t> установлено </a:t>
            </a:r>
            <a:r>
              <a:rPr lang="ru-RU" dirty="0" smtClean="0"/>
              <a:t>уменьшение платы : за каждые 24 часа отклонения суммарно в течение расчетного месяца оплата снижается на 3,3 % начисленной оплаты.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639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Ответственность за ненадлежащее оборудование, содержание контейнерных площадок </a:t>
            </a:r>
          </a:p>
          <a:p>
            <a:r>
              <a:rPr lang="ru-RU" dirty="0" smtClean="0"/>
              <a:t>Требования обустройства контейнерных площадок установлены СанПиН 2.1.2.2645-10 «Требования к условиям проживания в жилых зданиях и помещениях», согласно которому для установки контейнеров должна быть оборудована специальная площадка с бетонным или асфальтовым покрытием, ограниченная бордюром и зелеными насаждениями (кустарниками) по периметру и имеющая подъездной путь для автотранспорта. Размер площадок должен быть рассчитан на установку необходимого числа контейнеров, но не более 5. Расстояние от контейнеров до жилых зданий, детских игровых площадок, мест отдыха и занятий спортом должно быть не менее 20 м, но не более 100 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874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187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394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 со ст.</a:t>
            </a:r>
            <a:r>
              <a:rPr lang="ru-RU" baseline="0" dirty="0" smtClean="0"/>
              <a:t> 10 Федерального закона от 30.03.1999 N 52-ФЗ "О санитарно-эпидемиологическом благополучии населения« граждане обязаны выполнять требования санитарного законодательства, Так, например, согласно ст. 30 ЖК РФ собственник жилого помещения обязан поддерживать данное помещение в надлежащем состоянии, не допуская бесхозяйственного обращения с ним, соблюдать права и законные интересы соседей, правила пользования жилыми помещениями, а также правила содержания общего имущества собственников помещений в многоквартирном доме.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058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208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02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1950 году население мира – 2,5 миллиарда человек – произвело 1,5 млн. тонн пластика. В 2016 году число жителей планеты превысило 7 миллиардов человек, и количество пластика достигло 300 миллионов тонн, что обернулось губительными последствиями для морских растений и животных.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«Пластиковый мусор выплескивается на пляжи Индонезии, оседает на дне Северного ледовитого океана и попадает через пищевую цепочку на наши тарелки», - сообщают специалисты Программы ООН по окружающей среде (ЮНЕП).</a:t>
            </a:r>
          </a:p>
          <a:p>
            <a:r>
              <a:rPr lang="ru-RU" dirty="0" smtClean="0"/>
              <a:t>Как заявил в интервью Службе новостей ООН пресс-секретарь ЮНЕП </a:t>
            </a:r>
            <a:r>
              <a:rPr lang="ru-RU" dirty="0" err="1" smtClean="0"/>
              <a:t>Петтер</a:t>
            </a:r>
            <a:r>
              <a:rPr lang="ru-RU" dirty="0" smtClean="0"/>
              <a:t> </a:t>
            </a:r>
            <a:r>
              <a:rPr lang="ru-RU" dirty="0" err="1" smtClean="0"/>
              <a:t>Малвик</a:t>
            </a:r>
            <a:r>
              <a:rPr lang="ru-RU" dirty="0" smtClean="0"/>
              <a:t>, «по некоторым оценкам, к середине столетия 99 процентов морских птиц, так или иначе, поглотят какое-то количество пластика».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с сайта </a:t>
            </a:r>
            <a:r>
              <a:rPr lang="en-US" dirty="0" smtClean="0"/>
              <a:t>https://news.un.org/ru/story/2017/06/1305751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6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неутешительным прогнозам, к 2050 году в мировом океане будет больше пластика, чем рыбы. По данным названного отчета 100 000 морских млекопитающих и черепах и 1 миллион морских птиц погибают каждый год от загрязнения морской среды пластиком, которого ежегодно в воды мирового океана попадает около 8 миллионов тонн. </a:t>
            </a:r>
          </a:p>
          <a:p>
            <a:r>
              <a:rPr lang="ru-RU" b="1" dirty="0" smtClean="0"/>
              <a:t>Большое тихоокеанское мусорное пятно — это крупнейшая зона накопления пластмассы в океанских водах. </a:t>
            </a:r>
          </a:p>
          <a:p>
            <a:r>
              <a:rPr lang="ru-RU" b="1" dirty="0" smtClean="0"/>
              <a:t>Имеются сведения  о том, что площадь мусорного пятна равна 1,6 млн км², то есть оно вместило бы три Франции или два Техаса. Большое тихоокеанское мусорное пятно хранит в себе 1,8 трлн кусков пластика весом 80 000 тонн. 92% отходов представлено крупными кусками: бутылками, банками, пакетами и пр., и только 8% — маленькими частицами размером менее 5 мм. </a:t>
            </a:r>
          </a:p>
          <a:p>
            <a:r>
              <a:rPr lang="ru-RU" b="0" dirty="0" smtClean="0"/>
              <a:t>Международная организация </a:t>
            </a:r>
            <a:r>
              <a:rPr lang="ru-RU" b="0" dirty="0" err="1" smtClean="0"/>
              <a:t>LADbible</a:t>
            </a:r>
            <a:r>
              <a:rPr lang="ru-RU" b="0" dirty="0" smtClean="0"/>
              <a:t> запустила кампанию, которая призывает ООН признать «мусорный континент» настоящим государством. По замыслу организаторов, может быть, масштабная акция поможет привлечь внимание к катастрофическому положению планеты.</a:t>
            </a:r>
          </a:p>
          <a:p>
            <a:r>
              <a:rPr lang="ru-RU" b="0" dirty="0" smtClean="0"/>
              <a:t>С сайта </a:t>
            </a:r>
            <a:r>
              <a:rPr lang="en-US" b="0" dirty="0" smtClean="0"/>
              <a:t>https://www.ladbiblegroup.com/casestudy/trash-isles/</a:t>
            </a:r>
            <a:endParaRPr lang="ru-RU" b="0" dirty="0" smtClean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21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23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 2021 года в Евросоюзе под окончательный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Отдельные виды изделий из пластика придется помечать специальной маркировкой. Так, влажные салфетки, одноразовые санитарные полотенца, фильтры для сигарет и стаканчики необходимо будет помечать специальной маркировкой, предупреждающей о вреде экологии. Также, в соответствие с законом, производители товаров из пластика будут обязаны возмещать ущерб, причиненный окружающей среде из-за их продукции. Например, в Чехии с 01.07.2021 будет запрещено полностью производство и использование утвари из пластика. </a:t>
            </a:r>
          </a:p>
          <a:p>
            <a:r>
              <a:rPr lang="ru-RU" dirty="0" smtClean="0"/>
              <a:t>Также планируется сократить потребление полиэтиленовых пакетов, предлагаемых в супермаркетах.  Евросоюз поставил своей целью к 2029 перерабатывать до 90% пластиковых бутылок. К 2025 году доля вторичного сырья при их производстве должна быть доведена до 25%, а к 2030 году — до 30%. Отходы табачных изделий (сигаретные фильтры) будут сокращены к 2025 году на 50%, а к 2030 — на 80%.</a:t>
            </a:r>
          </a:p>
          <a:p>
            <a:r>
              <a:rPr lang="ru-RU" dirty="0" smtClean="0"/>
              <a:t>В Германии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r>
              <a:rPr lang="en-US" dirty="0" smtClean="0"/>
              <a:t>https://tass.ru/obschestvo/6266494</a:t>
            </a:r>
            <a:r>
              <a:rPr lang="ru-RU" dirty="0" smtClean="0"/>
              <a:t>,  </a:t>
            </a:r>
            <a:r>
              <a:rPr lang="en-US" dirty="0" smtClean="0"/>
              <a:t>https://ria.ru/20181022/1530789121.html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21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1 января 2021 года в торговых центрах, супермаркетах, аптеках и книжных магазинах Китая запрещено использование пакетов из разлагаемого и </a:t>
            </a:r>
            <a:r>
              <a:rPr lang="ru-RU" dirty="0" err="1" smtClean="0"/>
              <a:t>неразлагаемого</a:t>
            </a:r>
            <a:r>
              <a:rPr lang="ru-RU" dirty="0" smtClean="0"/>
              <a:t> пластика. </a:t>
            </a:r>
          </a:p>
          <a:p>
            <a:r>
              <a:rPr lang="ru-RU" dirty="0" err="1" smtClean="0"/>
              <a:t>Неразлагаемые</a:t>
            </a:r>
            <a:r>
              <a:rPr lang="ru-RU" dirty="0" smtClean="0"/>
              <a:t> пластиковые пакеты постепенно будет запрещено использовать для доставки продуктов, а в ресторанах и кафе не будут продавать напитки с одноразовыми трубочками и пластиковую посуду. </a:t>
            </a:r>
          </a:p>
          <a:p>
            <a:r>
              <a:rPr lang="ru-RU" dirty="0" smtClean="0"/>
              <a:t>В 2021 году в Китае также прекратят новое производство и продажу одноразовой посуды из пенопласта, ватных палочек с пластиковым стержнем и некоторых видов бытовой химии. </a:t>
            </a:r>
          </a:p>
          <a:p>
            <a:r>
              <a:rPr lang="ru-RU" dirty="0" smtClean="0"/>
              <a:t>Подробная</a:t>
            </a:r>
            <a:r>
              <a:rPr lang="ru-RU" baseline="0" dirty="0" smtClean="0"/>
              <a:t> информация представлена на сайте </a:t>
            </a:r>
            <a:r>
              <a:rPr lang="en-US" baseline="0" dirty="0" smtClean="0"/>
              <a:t>https://www.interfax.ru/world/691843</a:t>
            </a:r>
            <a:endParaRPr lang="ru-RU" baseline="0" dirty="0" smtClean="0"/>
          </a:p>
          <a:p>
            <a:r>
              <a:rPr lang="ru-RU" dirty="0" smtClean="0"/>
              <a:t>Правительство Таиланда планирует поэтапно отказаться от четырех видов одноразового пластика, в связи с чем с 2021 года в стране запрещены производство и продажа одноразовых </a:t>
            </a:r>
            <a:r>
              <a:rPr lang="ru-RU" dirty="0" err="1" smtClean="0"/>
              <a:t>оксоразлагаемых</a:t>
            </a:r>
            <a:r>
              <a:rPr lang="ru-RU" dirty="0" smtClean="0"/>
              <a:t> пакетов, пластиковых </a:t>
            </a:r>
            <a:r>
              <a:rPr lang="ru-RU" dirty="0" err="1" smtClean="0"/>
              <a:t>микрогранул</a:t>
            </a:r>
            <a:r>
              <a:rPr lang="ru-RU" dirty="0" smtClean="0"/>
              <a:t> и колпачков. С 2022 года запрет распространят на пластиковые стаканчики, полиэтиленовые пакеты, трубочки для напитков и </a:t>
            </a:r>
            <a:r>
              <a:rPr lang="ru-RU" dirty="0" err="1" smtClean="0"/>
              <a:t>пенополистироловые</a:t>
            </a:r>
            <a:r>
              <a:rPr lang="ru-RU" dirty="0" smtClean="0"/>
              <a:t> пищевые контейнеры.</a:t>
            </a:r>
          </a:p>
          <a:p>
            <a:endParaRPr lang="ru-RU" dirty="0" smtClean="0"/>
          </a:p>
          <a:p>
            <a:r>
              <a:rPr lang="ru-RU" dirty="0" smtClean="0"/>
              <a:t>https://coconuts.co/bangkok/news/thailand-to-ban-single-use-plastics-in-2021/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87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72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7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7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9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0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2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9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24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5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8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0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7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1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AD9B-320B-455C-A4D4-6790D8C4259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66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midural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20181022/153078912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logyofrussi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8300" y="447071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Борьба с загрязнением пластиковыми материалами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413" y="5840190"/>
            <a:ext cx="1039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Свердловской области,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ФБУЗ «Центр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гигиены и эпидемиологии по Свердловской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области», 2021 г.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2230" y="200025"/>
            <a:ext cx="7216140" cy="40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70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525780"/>
            <a:ext cx="11098530" cy="578358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Одной из </a:t>
            </a:r>
            <a:r>
              <a:rPr lang="ru-RU" sz="3000" b="1" dirty="0" smtClean="0">
                <a:solidFill>
                  <a:srgbClr val="FF0000"/>
                </a:solidFill>
              </a:rPr>
              <a:t>целей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Национального проекта «Экология»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является</a:t>
            </a:r>
          </a:p>
          <a:p>
            <a:r>
              <a:rPr lang="ru-RU" sz="3000" dirty="0" smtClean="0"/>
              <a:t>эффективное </a:t>
            </a:r>
            <a:r>
              <a:rPr lang="ru-RU" sz="3000" dirty="0"/>
              <a:t>обращение с отходами производства и потребления, включая ликвидацию всех выявленных на 1 января 2018 г. несанкционированных свалок в границах </a:t>
            </a:r>
            <a:r>
              <a:rPr lang="ru-RU" sz="3000" dirty="0" smtClean="0"/>
              <a:t>городов.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Задачами</a:t>
            </a:r>
            <a:r>
              <a:rPr lang="ru-RU" sz="3000" b="1" dirty="0" smtClean="0"/>
              <a:t> национального </a:t>
            </a:r>
            <a:r>
              <a:rPr lang="ru-RU" sz="3000" b="1" dirty="0"/>
              <a:t>проекта </a:t>
            </a:r>
            <a:r>
              <a:rPr lang="ru-RU" sz="3000" b="1" dirty="0" smtClean="0"/>
              <a:t>являются, в том числе, </a:t>
            </a:r>
            <a:endParaRPr lang="ru-RU" sz="3000" b="1" dirty="0"/>
          </a:p>
          <a:p>
            <a:pPr marL="457200" indent="-457200">
              <a:buFontTx/>
              <a:buChar char="-"/>
            </a:pPr>
            <a:r>
              <a:rPr lang="ru-RU" sz="3000" dirty="0"/>
              <a:t>формирование системы обращения с твёрдыми коммунальными отходами, включая: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ликвидацию свалок и рекультивацию территорий, на которых они размещены, 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создание условий для вторичной переработки всех запрещённых к захоронению отходов производства и потребления.</a:t>
            </a:r>
          </a:p>
          <a:p>
            <a:pPr marL="457200" indent="-457200">
              <a:buFontTx/>
              <a:buChar char="-"/>
            </a:pP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9978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0" y="857249"/>
            <a:ext cx="10328910" cy="4087713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Федеральный </a:t>
            </a:r>
            <a:r>
              <a:rPr lang="ru-RU" sz="3200" dirty="0"/>
              <a:t>закон от 24.06.1998 N </a:t>
            </a:r>
            <a:r>
              <a:rPr lang="ru-RU" sz="3200" dirty="0" smtClean="0"/>
              <a:t>89-ФЗ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"Об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отходах производства 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потребления«</a:t>
            </a:r>
          </a:p>
          <a:p>
            <a:endParaRPr lang="ru-RU" sz="3200" dirty="0" smtClean="0"/>
          </a:p>
          <a:p>
            <a:r>
              <a:rPr lang="ru-RU" sz="3200" dirty="0" smtClean="0"/>
              <a:t>Распоряжение </a:t>
            </a:r>
            <a:r>
              <a:rPr lang="ru-RU" sz="3200" dirty="0"/>
              <a:t>Правительства РФ от 31.12.2020 N 3721-р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утверждении перечней товаров, упаковки товаров, подлежащих утилизации после утраты ими потребительских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свойств»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340" y="4944963"/>
            <a:ext cx="6282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Настоящее распоряжение вступает в силу с 1 января 2021 г. и действует до 1 января 2022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433" y="4367006"/>
            <a:ext cx="2498193" cy="2490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5890" y="457200"/>
            <a:ext cx="917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Нормативное регулирование обращения с ТКО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53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420" y="137160"/>
            <a:ext cx="10435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Законодательство Свердловской области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об обращении с отходами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4920" y="1547455"/>
            <a:ext cx="10245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Областной закон от 19.12.1997 N </a:t>
            </a:r>
            <a:r>
              <a:rPr lang="ru-RU" sz="3200" b="1" dirty="0" smtClean="0"/>
              <a:t>77-ОЗ </a:t>
            </a:r>
            <a:r>
              <a:rPr lang="ru-RU" sz="3200" dirty="0" smtClean="0"/>
              <a:t>"Об </a:t>
            </a:r>
            <a:r>
              <a:rPr lang="ru-RU" sz="3200" dirty="0"/>
              <a:t>отходах производства и потребления"</a:t>
            </a:r>
          </a:p>
          <a:p>
            <a:endParaRPr lang="ru-RU" sz="3200" dirty="0" smtClean="0"/>
          </a:p>
          <a:p>
            <a:r>
              <a:rPr lang="ru-RU" sz="3200" b="1" dirty="0" smtClean="0"/>
              <a:t>Постановление </a:t>
            </a:r>
            <a:r>
              <a:rPr lang="ru-RU" sz="3200" b="1" dirty="0"/>
              <a:t>Правительства Свердловской области от 21.12.2017 </a:t>
            </a:r>
            <a:r>
              <a:rPr lang="ru-RU" sz="3200" b="1" dirty="0" smtClean="0"/>
              <a:t>N 971-ПП </a:t>
            </a:r>
            <a:r>
              <a:rPr lang="ru-RU" sz="3200" dirty="0" smtClean="0"/>
              <a:t>«Об </a:t>
            </a:r>
            <a:r>
              <a:rPr lang="ru-RU" sz="3200" dirty="0"/>
              <a:t>утверждении Порядка разработки, утверждения и реализации региональной программы в сфере обращения с отходами производства и потребления на территории Свердловской области, в том числе с твердыми коммунальными </a:t>
            </a:r>
            <a:r>
              <a:rPr lang="ru-RU" sz="3200" dirty="0" smtClean="0"/>
              <a:t>отходами»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40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182" y="1901593"/>
            <a:ext cx="7125868" cy="40088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690" y="525780"/>
            <a:ext cx="1054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Важное значение при обращении с отходами, в том числе для их переработки,  имеет вопрос раздельного сбора мусора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84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0"/>
            <a:ext cx="11089363" cy="65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4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499"/>
            <a:ext cx="11430000" cy="65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007" y="146804"/>
            <a:ext cx="85817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Recyclemap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 – карта раздельного сбора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мусора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https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://recyclemap.ru/ekaterinburg</a:t>
            </a:r>
            <a:endParaRPr lang="ru-RU" sz="2800" b="1" i="0" dirty="0">
              <a:solidFill>
                <a:schemeClr val="accent6">
                  <a:lumMod val="50000"/>
                </a:schemeClr>
              </a:solidFill>
              <a:effectLst/>
              <a:latin typeface="san_francisco_text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00911"/>
            <a:ext cx="11521440" cy="56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412063"/>
            <a:ext cx="69608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</a:t>
            </a:r>
            <a:r>
              <a:rPr lang="ru-RU" sz="2800" dirty="0"/>
              <a:t>, в контейнеры для отсортированного мусора попадет то, что может обрести вторую жизнь, — это стекло, включая разбитое, металл, например, жестяные или алюминиевые банки, пластик, в том числе полиэтилен и пищевая пленка, а также макулатура.</a:t>
            </a:r>
          </a:p>
        </p:txBody>
      </p:sp>
      <p:pic>
        <p:nvPicPr>
          <p:cNvPr id="2050" name="Picture 2" descr="https://sab-ekb.ru/wp-content/uploads/2020/07/qNjg7SSgnlU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240" y="3074670"/>
            <a:ext cx="4354831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830" y="344508"/>
            <a:ext cx="10633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2020 г. в г. Екатеринбурге ООО ЕМУП «Спецавтобаза»  начало </a:t>
            </a:r>
            <a:r>
              <a:rPr lang="ru-RU" sz="2800" b="1" dirty="0">
                <a:solidFill>
                  <a:srgbClr val="FF0000"/>
                </a:solidFill>
              </a:rPr>
              <a:t>пилотный проект по раздельному сбору отходов. </a:t>
            </a:r>
            <a:r>
              <a:rPr lang="ru-RU" sz="2800" dirty="0"/>
              <a:t>На каждой «пилотной» площадке запланировано установление двух видов </a:t>
            </a:r>
            <a:r>
              <a:rPr lang="ru-RU" sz="2800" dirty="0" smtClean="0"/>
              <a:t>контейнеров (сортируемые и не сортируемые отходы). </a:t>
            </a:r>
            <a:r>
              <a:rPr lang="ru-RU" sz="2800" dirty="0"/>
              <a:t>Они будут промаркированы наклейками, где также будет рассказываться, какой тип отходов нужно складывать в тот или иной бак.</a:t>
            </a:r>
          </a:p>
        </p:txBody>
      </p:sp>
    </p:spTree>
    <p:extLst>
      <p:ext uri="{BB962C8B-B14F-4D97-AF65-F5344CB8AC3E}">
        <p14:creationId xmlns:p14="http://schemas.microsoft.com/office/powerpoint/2010/main" xmlns="" val="16071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674370"/>
            <a:ext cx="1042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Аналогичный проект по раздельному сбору мусора реализуется с 2020 г. в г. Первоуральске ООО ТБО «</a:t>
            </a:r>
            <a:r>
              <a:rPr lang="ru-RU" sz="2800" dirty="0" err="1" smtClean="0"/>
              <a:t>Экосервис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317" y="1817370"/>
            <a:ext cx="9308783" cy="49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89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1540" y="108585"/>
            <a:ext cx="1093851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Региональные операторы по обращению с ТКО в Свердловской области:</a:t>
            </a:r>
          </a:p>
          <a:p>
            <a:endParaRPr lang="ru-RU" sz="2400" dirty="0"/>
          </a:p>
          <a:p>
            <a:r>
              <a:rPr lang="ru-RU" sz="2400" b="1" dirty="0"/>
              <a:t>в Северном административно-производственном объединении (АПО-1) </a:t>
            </a:r>
            <a:r>
              <a:rPr lang="ru-RU" sz="2400" dirty="0"/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ООО «Компания «РИФЕЙ» </a:t>
            </a:r>
            <a:r>
              <a:rPr lang="ru-RU" sz="2400" dirty="0" smtClean="0"/>
              <a:t>(622001</a:t>
            </a:r>
            <a:r>
              <a:rPr lang="ru-RU" sz="2400" dirty="0"/>
              <a:t>, </a:t>
            </a:r>
            <a:r>
              <a:rPr lang="ru-RU" sz="2400" dirty="0" smtClean="0"/>
              <a:t>г</a:t>
            </a:r>
            <a:r>
              <a:rPr lang="ru-RU" sz="2400" dirty="0"/>
              <a:t>. Нижний Тагил, </a:t>
            </a:r>
            <a:r>
              <a:rPr lang="ru-RU" sz="2400" dirty="0" err="1"/>
              <a:t>Черноисточинский</a:t>
            </a:r>
            <a:endParaRPr lang="ru-RU" sz="2400" dirty="0"/>
          </a:p>
          <a:p>
            <a:r>
              <a:rPr lang="ru-RU" sz="2400" dirty="0"/>
              <a:t>тракт, д. 14, помещение 17, тел. (3435) 36-33-77); «горячая линия» 8-800-250-60-06;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/>
              <a:t>в Западном административно-производственном объединении (АПО-2) с центром в г. Первоуральск </a:t>
            </a:r>
            <a:r>
              <a:rPr lang="ru-RU" sz="2400" dirty="0"/>
              <a:t>–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ООО «ТБО 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Экосервис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2400" dirty="0"/>
              <a:t>(г. Первоуральск, пер. Школьный, д.2, тел. (3439) 622-422); «горячая линия» – 8-800-100-89-54;</a:t>
            </a:r>
          </a:p>
          <a:p>
            <a:endParaRPr lang="ru-RU" sz="2400" dirty="0"/>
          </a:p>
          <a:p>
            <a:r>
              <a:rPr lang="ru-RU" sz="2400" b="1" dirty="0"/>
              <a:t>в Восточном административно-производственном объединении (АПО-3) с центром в г. Екатеринбург –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ЕМУП «Специализированная автобаза»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/>
              <a:t>(г. Екатеринбург, ул. Посадская, д. 3, тел. (343) 233-60-70); «горячая линия» - 8-800-775-00-96.</a:t>
            </a:r>
          </a:p>
          <a:p>
            <a:endParaRPr lang="ru-RU" sz="2400" dirty="0"/>
          </a:p>
          <a:p>
            <a:r>
              <a:rPr lang="ru-RU" sz="2200" dirty="0"/>
              <a:t>Подробная информация по зонам деятельности региональных операторов - </a:t>
            </a:r>
            <a:r>
              <a:rPr lang="ru-RU" sz="2200" dirty="0">
                <a:hlinkClick r:id="rId3"/>
              </a:rPr>
              <a:t>http://</a:t>
            </a:r>
            <a:r>
              <a:rPr lang="ru-RU" sz="2200" dirty="0" smtClean="0">
                <a:hlinkClick r:id="rId3"/>
              </a:rPr>
              <a:t>energy.midural.ru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7216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6733" y="510967"/>
            <a:ext cx="9785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прав потребителей 15 марта 2021 г.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3614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Международной Федерацией потребительских организаций  </a:t>
            </a:r>
          </a:p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Consumers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International</a:t>
            </a:r>
            <a:r>
              <a:rPr lang="ru-RU" sz="3200" b="1" dirty="0" smtClean="0">
                <a:solidFill>
                  <a:schemeClr val="tx1"/>
                </a:solidFill>
              </a:rPr>
              <a:t> (CI) объявлен девиз Всемирного дня прав потребителей: 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«Борьба с загрязнением пластиковыми материалами» («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Tackling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330" y="3252082"/>
            <a:ext cx="5316959" cy="34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40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370" y="1356420"/>
            <a:ext cx="10927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холодное</a:t>
            </a:r>
            <a:r>
              <a:rPr lang="ru-RU" sz="2800" dirty="0"/>
              <a:t> время года (при среднесуточной температуре + 5°C и ниже) - не реже одного раза в трое суток;</a:t>
            </a:r>
          </a:p>
          <a:p>
            <a:r>
              <a:rPr lang="ru-RU" sz="2800" dirty="0" smtClean="0"/>
              <a:t>- 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теплое</a:t>
            </a:r>
            <a:r>
              <a:rPr lang="ru-RU" sz="2800" dirty="0"/>
              <a:t> время (при среднесуточной температуре свыше +5°C) -  ежедневно.</a:t>
            </a:r>
          </a:p>
          <a:p>
            <a:endParaRPr lang="ru-RU" sz="2800" dirty="0"/>
          </a:p>
          <a:p>
            <a:pPr indent="536575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Допустимое отклонение сроков: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течение месяца не более 72 часов суммарно;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холодное время года не более 48 часов единовременно;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теплое время года не более 24 часов единовременно.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0602" y="226814"/>
            <a:ext cx="802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indent="90170" algn="ctr">
              <a:spcAft>
                <a:spcPts val="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порядку вывоза ТКО: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64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0" y="240804"/>
            <a:ext cx="10744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Ответственность за ненадлежащее </a:t>
            </a:r>
            <a:r>
              <a:rPr lang="ru-RU" sz="2200" b="1" dirty="0">
                <a:solidFill>
                  <a:srgbClr val="0070C0"/>
                </a:solidFill>
              </a:rPr>
              <a:t>оборудование, содержание контейнерных </a:t>
            </a:r>
            <a:r>
              <a:rPr lang="ru-RU" sz="2200" b="1" dirty="0" smtClean="0">
                <a:solidFill>
                  <a:srgbClr val="0070C0"/>
                </a:solidFill>
              </a:rPr>
              <a:t>площадок. </a:t>
            </a:r>
          </a:p>
          <a:p>
            <a:pPr algn="just"/>
            <a:r>
              <a:rPr lang="ru-RU" sz="2200" dirty="0"/>
              <a:t>Требования обустройства контейнерных площадок установлены СанПиН 2.1.2.2645-10 «Требования к условиям проживания в жилых зданиях и помещениях</a:t>
            </a:r>
            <a:r>
              <a:rPr lang="ru-RU" sz="2200" dirty="0" smtClean="0"/>
              <a:t>». </a:t>
            </a:r>
          </a:p>
          <a:p>
            <a:pPr algn="just"/>
            <a:endParaRPr lang="ru-RU" sz="2200" i="1" dirty="0"/>
          </a:p>
          <a:p>
            <a:pPr algn="just"/>
            <a:r>
              <a:rPr lang="ru-RU" sz="2200" i="1" dirty="0" smtClean="0"/>
              <a:t>Например</a:t>
            </a:r>
            <a:r>
              <a:rPr lang="ru-RU" sz="2200" i="1" dirty="0"/>
              <a:t>, для установки контейнеров должна быть оборудована специальная площадка с бетонным или асфальтовым покрытием, ограниченная бордюром и зелеными насаждениями (кустарниками) по периметру и имеющая подъездной путь для автотранспорта. </a:t>
            </a:r>
            <a:endParaRPr lang="ru-RU" sz="2200" i="1" dirty="0" smtClean="0"/>
          </a:p>
          <a:p>
            <a:pPr algn="just"/>
            <a:r>
              <a:rPr lang="ru-RU" sz="2200" i="1" dirty="0"/>
              <a:t>Р</a:t>
            </a:r>
            <a:r>
              <a:rPr lang="ru-RU" sz="2200" i="1" dirty="0" smtClean="0"/>
              <a:t>азмер </a:t>
            </a:r>
            <a:r>
              <a:rPr lang="ru-RU" sz="2200" i="1" dirty="0"/>
              <a:t>площадок должен быть рассчитан на установку необходимого числа контейнеров, но не более 5. Расстояние от контейнеров до жилых зданий, детских игровых площадок, мест отдыха и занятий спортом должно быть не менее 20 м, но не более 100 м</a:t>
            </a:r>
            <a:r>
              <a:rPr lang="ru-RU" sz="2200" i="1" dirty="0" smtClean="0"/>
              <a:t>.</a:t>
            </a:r>
          </a:p>
          <a:p>
            <a:endParaRPr lang="ru-RU" sz="2200" dirty="0" smtClean="0"/>
          </a:p>
          <a:p>
            <a:pPr algn="ctr"/>
            <a:r>
              <a:rPr lang="ru-RU" sz="2200" dirty="0" smtClean="0"/>
              <a:t>При нарушении данных норм лицом, осуществляющим </a:t>
            </a:r>
            <a:r>
              <a:rPr lang="ru-RU" sz="2200" dirty="0"/>
              <a:t>управление МКД, </a:t>
            </a:r>
            <a:r>
              <a:rPr lang="ru-RU" sz="2200" dirty="0" smtClean="0"/>
              <a:t>наступает ответственность </a:t>
            </a:r>
            <a:r>
              <a:rPr lang="ru-RU" sz="2200" dirty="0"/>
              <a:t>по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ст. 7.22 КоАП РФ.  </a:t>
            </a:r>
          </a:p>
        </p:txBody>
      </p:sp>
    </p:spTree>
    <p:extLst>
      <p:ext uri="{BB962C8B-B14F-4D97-AF65-F5344CB8AC3E}">
        <p14:creationId xmlns:p14="http://schemas.microsoft.com/office/powerpoint/2010/main" xmlns="" val="419421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40804"/>
            <a:ext cx="114528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dirty="0" smtClean="0"/>
              <a:t>Для </a:t>
            </a:r>
            <a:r>
              <a:rPr lang="ru-RU" sz="2200" dirty="0"/>
              <a:t>привлечения исполнителя услуг к </a:t>
            </a:r>
            <a:r>
              <a:rPr lang="ru-RU" sz="2200" dirty="0" smtClean="0"/>
              <a:t>ответственности за ненадлежащее оборудование и содержание контейнерных площадок потребителю </a:t>
            </a:r>
            <a:r>
              <a:rPr lang="ru-RU" sz="2200" dirty="0"/>
              <a:t>рекомендуется обратиться с жалобой в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Департамент государственного жилищного и строительного надзора Свердловской области по адресу: 620004, г. Екатеринбург, ул. Малышева, д. 101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Народный контр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947" y="2764572"/>
            <a:ext cx="5926773" cy="39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81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1305253"/>
            <a:ext cx="58864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Таким нарушением может быть, например, несвоевременный вывоз мусора с контейнерной площадки. </a:t>
            </a:r>
          </a:p>
          <a:p>
            <a:endParaRPr lang="ru-RU" sz="2200" dirty="0"/>
          </a:p>
          <a:p>
            <a:r>
              <a:rPr lang="ru-RU" sz="2400" dirty="0" smtClean="0"/>
              <a:t>В </a:t>
            </a:r>
            <a:r>
              <a:rPr lang="ru-RU" sz="2400" dirty="0"/>
              <a:t>целях привлечения исполнителя к </a:t>
            </a:r>
            <a:r>
              <a:rPr lang="ru-RU" sz="2400" dirty="0" smtClean="0"/>
              <a:t>ответственности гражданину </a:t>
            </a:r>
            <a:r>
              <a:rPr lang="ru-RU" sz="2400" dirty="0"/>
              <a:t>рекомендуется обратиться с письменным заявлением 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территориальный орган Управления федеральной службы по надзору в сфере защиты прав потребителей и благополучия человека по Свердловской области (Роспотребнадзор).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11" y="2760431"/>
            <a:ext cx="5481698" cy="4097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5850" y="104924"/>
            <a:ext cx="10344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b="1" dirty="0">
                <a:solidFill>
                  <a:srgbClr val="0070C0"/>
                </a:solidFill>
              </a:rPr>
              <a:t>Несоблюдение санитарно-эпидемиологических требований при обращении с ТКО влечет за собой наступление ответственности по ст. 6.35 КоАП РФ. </a:t>
            </a:r>
          </a:p>
        </p:txBody>
      </p:sp>
    </p:spTree>
    <p:extLst>
      <p:ext uri="{BB962C8B-B14F-4D97-AF65-F5344CB8AC3E}">
        <p14:creationId xmlns:p14="http://schemas.microsoft.com/office/powerpoint/2010/main" xmlns="" val="9629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052" y="297180"/>
            <a:ext cx="8812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Ответственность потребителя за ненадлежащее обращение с бытовыми отходами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3271" y="1377315"/>
            <a:ext cx="5332095" cy="5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6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922161"/>
            <a:ext cx="51549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Жители домов не должны допускать загрязнение общедомовых площадей, захламление собственного жилья, что приводит к ухудшению эпидемиологической обстановки у других жителей.</a:t>
            </a:r>
          </a:p>
          <a:p>
            <a:endParaRPr lang="ru-RU" sz="2400" dirty="0"/>
          </a:p>
          <a:p>
            <a:r>
              <a:rPr lang="ru-RU" sz="2400" dirty="0" smtClean="0"/>
              <a:t>За нарушение данных требований к ним могут быть применены меры ответственности, вплоть до выселения из жилого помещения.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В Екатеринбурге захламленные квартиры могут привести к взрыву газа -  УралПолит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630" y="91440"/>
            <a:ext cx="5253990" cy="66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4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180" y="298132"/>
            <a:ext cx="4305300" cy="4350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64280" y="4804500"/>
            <a:ext cx="540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170" y="438626"/>
            <a:ext cx="9925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Пластик может быть весьма полезным материалом в повседневной жизни, однако, чрезмерное потребление и производство пластика, особенно одноразового, ведет к </a:t>
            </a:r>
            <a:r>
              <a:rPr lang="ru-RU" sz="3200" b="1" dirty="0" smtClean="0"/>
              <a:t>глобальному кризису пластикового загрязнения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5883" y="3108961"/>
            <a:ext cx="919162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4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170" y="275908"/>
            <a:ext cx="7848600" cy="387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Мусорный материк в Тихом океане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99" y="1049953"/>
            <a:ext cx="8323227" cy="54635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85176" y="1227177"/>
            <a:ext cx="31105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22222"/>
                </a:solidFill>
                <a:latin typeface="GraphikCy"/>
              </a:rPr>
              <a:t>Большое тихоокеанское мусорное пятно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 — скопление </a:t>
            </a:r>
            <a:r>
              <a:rPr lang="ru-RU" sz="2800" dirty="0" smtClean="0">
                <a:solidFill>
                  <a:srgbClr val="222222"/>
                </a:solidFill>
                <a:latin typeface="GraphikCy"/>
              </a:rPr>
              <a:t>мусора, искусственного происхождения 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в северной части Тихого океана.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288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0" y="558999"/>
            <a:ext cx="87553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Ежегодно 50 процентов производимых пластмасс составляют одноразовые пластиковые изделия.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Половина всех пластмасс, которые когда-либо производились, была произведена за последние 15 лет.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40 процентов производимых пластмасс упаковывается и выбрасывается после одного использования.</a:t>
            </a:r>
            <a:endParaRPr lang="ru-RU" sz="3200" b="1" i="0" dirty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1524" y="1833905"/>
            <a:ext cx="3790476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70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670" y="241618"/>
            <a:ext cx="10214610" cy="8328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Международный опыт ограничений использования пластика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940" y="1391335"/>
            <a:ext cx="7955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 2021 года в </a:t>
            </a:r>
            <a:r>
              <a:rPr lang="ru-RU" sz="3200" b="1" dirty="0" smtClean="0"/>
              <a:t>Евросоюзе</a:t>
            </a:r>
            <a:r>
              <a:rPr lang="ru-RU" sz="3200" dirty="0" smtClean="0"/>
              <a:t> под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940" y="3793242"/>
            <a:ext cx="72580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000" dirty="0" smtClean="0">
              <a:solidFill>
                <a:prstClr val="black"/>
              </a:solidFill>
            </a:endParaRPr>
          </a:p>
          <a:p>
            <a:pPr lvl="0"/>
            <a:r>
              <a:rPr lang="ru-RU" sz="3000" dirty="0" smtClean="0">
                <a:solidFill>
                  <a:prstClr val="black"/>
                </a:solidFill>
              </a:rPr>
              <a:t>В </a:t>
            </a:r>
            <a:r>
              <a:rPr lang="ru-RU" sz="3000" b="1" dirty="0">
                <a:solidFill>
                  <a:prstClr val="black"/>
                </a:solidFill>
              </a:rPr>
              <a:t>Германии</a:t>
            </a:r>
            <a:r>
              <a:rPr lang="ru-RU" sz="3000" dirty="0">
                <a:solidFill>
                  <a:prstClr val="black"/>
                </a:solidFill>
              </a:rPr>
              <a:t>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https://ria.ru/20181022/1530789121.html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6" name="Picture 2" descr="Доход для туриста. Сдаём бутылки в Германии. | МНОГОДЕТНЫЙ ТУРИСТ | Яндекс 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8220" y="2011681"/>
            <a:ext cx="357378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3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10" y="320040"/>
            <a:ext cx="9418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1 января 2021 года в торговых центрах, супермаркетах, аптеках и книжных магазинах </a:t>
            </a:r>
            <a:r>
              <a:rPr lang="ru-RU" sz="2800" b="1" dirty="0" smtClean="0"/>
              <a:t>Китая</a:t>
            </a:r>
            <a:r>
              <a:rPr lang="ru-RU" sz="2800" dirty="0" smtClean="0"/>
              <a:t> запрещено </a:t>
            </a:r>
            <a:r>
              <a:rPr lang="ru-RU" sz="2800" b="1" dirty="0" smtClean="0"/>
              <a:t>использование</a:t>
            </a:r>
            <a:r>
              <a:rPr lang="ru-RU" sz="2800" dirty="0" smtClean="0"/>
              <a:t> пакетов из разлагаемого и </a:t>
            </a:r>
            <a:r>
              <a:rPr lang="ru-RU" sz="2800" dirty="0" err="1" smtClean="0"/>
              <a:t>неразлагаемого</a:t>
            </a:r>
            <a:r>
              <a:rPr lang="ru-RU" sz="2800" dirty="0" smtClean="0"/>
              <a:t> пластика</a:t>
            </a:r>
            <a:r>
              <a:rPr lang="ru-RU" sz="2800" dirty="0"/>
              <a:t>, </a:t>
            </a:r>
            <a:r>
              <a:rPr lang="ru-RU" sz="2800" b="1" dirty="0" smtClean="0"/>
              <a:t>новое производство </a:t>
            </a:r>
            <a:r>
              <a:rPr lang="ru-RU" sz="2800" dirty="0" smtClean="0"/>
              <a:t>одноразовой </a:t>
            </a:r>
            <a:r>
              <a:rPr lang="ru-RU" sz="2800" dirty="0"/>
              <a:t>посуды из пенопласта, ватных палочек с пластиковым </a:t>
            </a:r>
            <a:r>
              <a:rPr lang="ru-RU" sz="2800" dirty="0" smtClean="0"/>
              <a:t>стержнем. В ресторанах и кафе постепенно будет запрещено </a:t>
            </a:r>
            <a:r>
              <a:rPr lang="ru-RU" sz="2800" b="1" dirty="0" smtClean="0"/>
              <a:t>продавать</a:t>
            </a:r>
            <a:r>
              <a:rPr lang="ru-RU" sz="2800" dirty="0" smtClean="0"/>
              <a:t> напитки с одноразовыми трубочками и пластиковую посуду. </a:t>
            </a:r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b="1" dirty="0"/>
              <a:t>Таиланде</a:t>
            </a:r>
            <a:r>
              <a:rPr lang="ru-RU" sz="2800" dirty="0"/>
              <a:t> с 2021 </a:t>
            </a:r>
            <a:r>
              <a:rPr lang="ru-RU" sz="2800" dirty="0" smtClean="0"/>
              <a:t>г. </a:t>
            </a:r>
            <a:r>
              <a:rPr lang="ru-RU" sz="2800" dirty="0"/>
              <a:t>запрещены производство и продажа одноразовых </a:t>
            </a:r>
            <a:r>
              <a:rPr lang="ru-RU" sz="2800" dirty="0" err="1"/>
              <a:t>оксоразлагаемых</a:t>
            </a:r>
            <a:r>
              <a:rPr lang="ru-RU" sz="2800" dirty="0"/>
              <a:t> пакетов, пластиковых </a:t>
            </a:r>
            <a:r>
              <a:rPr lang="ru-RU" sz="2800" dirty="0" err="1"/>
              <a:t>микрогранул</a:t>
            </a:r>
            <a:r>
              <a:rPr lang="ru-RU" sz="2800" dirty="0"/>
              <a:t> и колпачков. С 2022 года запрет распространят на пластиковые стаканчики, полиэтиленовые пакеты, трубочки для </a:t>
            </a:r>
            <a:r>
              <a:rPr lang="ru-RU" sz="2800" dirty="0" smtClean="0"/>
              <a:t>напитков.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6910" y="3829050"/>
            <a:ext cx="2489470" cy="29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62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2540" y="1384618"/>
            <a:ext cx="10157460" cy="16557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Законодательное регулирование обращения </a:t>
            </a:r>
          </a:p>
          <a:p>
            <a:r>
              <a:rPr lang="ru-RU" sz="3600" b="1" dirty="0" smtClean="0"/>
              <a:t>с отходами в РФ 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270" y="2706052"/>
            <a:ext cx="47815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9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900" y="641668"/>
            <a:ext cx="10923270" cy="2901632"/>
          </a:xfrm>
        </p:spPr>
        <p:txBody>
          <a:bodyPr>
            <a:normAutofit fontScale="55000" lnSpcReduction="20000"/>
          </a:bodyPr>
          <a:lstStyle/>
          <a:p>
            <a:r>
              <a:rPr lang="ru-RU" sz="6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Экология </a:t>
            </a:r>
            <a:endParaRPr lang="ru-RU" sz="67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100" dirty="0"/>
          </a:p>
          <a:p>
            <a:pPr algn="just"/>
            <a:r>
              <a:rPr lang="ru-RU" sz="5100" dirty="0" smtClean="0"/>
              <a:t>"</a:t>
            </a:r>
            <a:r>
              <a:rPr lang="ru-RU" sz="5100" dirty="0"/>
              <a:t>Паспорт национального проекта </a:t>
            </a:r>
            <a:r>
              <a:rPr lang="ru-RU" sz="5100" dirty="0" smtClean="0"/>
              <a:t>«Экология», утверждён </a:t>
            </a:r>
            <a:r>
              <a:rPr lang="ru-RU" sz="5100" dirty="0"/>
              <a:t>президиумом Совета при Президенте РФ по стратегическому развитию и национальным проектам, протокол от 24.12.2018 N </a:t>
            </a:r>
            <a:r>
              <a:rPr lang="ru-RU" sz="5100" dirty="0" smtClean="0"/>
              <a:t>16.</a:t>
            </a:r>
          </a:p>
          <a:p>
            <a:pPr algn="just"/>
            <a:endParaRPr lang="ru-RU" sz="5100" dirty="0"/>
          </a:p>
          <a:p>
            <a:r>
              <a:rPr lang="ru-RU" sz="5100" dirty="0"/>
              <a:t>Сроки 1 октября 2018 г. - 31 декабря 2024 г.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95725"/>
            <a:ext cx="7117080" cy="296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4360" y="4793278"/>
            <a:ext cx="3715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Сайты в сети «Интернет»: </a:t>
            </a:r>
          </a:p>
          <a:p>
            <a:r>
              <a:rPr lang="en-US" sz="2400" dirty="0">
                <a:hlinkClick r:id="rId4"/>
              </a:rPr>
              <a:t>https://ecologyofrussia.ru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национальныепроекты.рф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5913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2681</Words>
  <Application>Microsoft Office PowerPoint</Application>
  <PresentationFormat>Произвольный</PresentationFormat>
  <Paragraphs>169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secretar</cp:lastModifiedBy>
  <cp:revision>135</cp:revision>
  <cp:lastPrinted>2021-02-03T06:11:16Z</cp:lastPrinted>
  <dcterms:created xsi:type="dcterms:W3CDTF">2021-01-27T09:58:32Z</dcterms:created>
  <dcterms:modified xsi:type="dcterms:W3CDTF">2021-02-10T10:25:05Z</dcterms:modified>
</cp:coreProperties>
</file>